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82" r:id="rId4"/>
    <p:sldId id="258" r:id="rId5"/>
    <p:sldId id="259" r:id="rId6"/>
    <p:sldId id="280" r:id="rId7"/>
    <p:sldId id="266" r:id="rId8"/>
    <p:sldId id="264" r:id="rId9"/>
    <p:sldId id="281" r:id="rId10"/>
    <p:sldId id="276" r:id="rId11"/>
    <p:sldId id="277" r:id="rId12"/>
    <p:sldId id="278" r:id="rId13"/>
    <p:sldId id="279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62" r:id="rId24"/>
    <p:sldId id="263" r:id="rId25"/>
  </p:sldIdLst>
  <p:sldSz cx="9144000" cy="5143500" type="screen16x9"/>
  <p:notesSz cx="6858000" cy="9144000"/>
  <p:embeddedFontLst>
    <p:embeddedFont>
      <p:font typeface="Nunito" panose="020B0604020202020204" charset="-52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4075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078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289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914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214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569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314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321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55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733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80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fb86ef66c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fb86ef66c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376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976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554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03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fb86ef66c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fb86ef66c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015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fb86ef66c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fb86ef66c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46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8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fb86ef66c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fb86ef66c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fb86ef66c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fb86ef66c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1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32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942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25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96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1055860"/>
            <a:ext cx="8401200" cy="10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Тема № 45. Создание образа для обучения расследованию инцидентов ИБ</a:t>
            </a:r>
            <a:endParaRPr sz="35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76559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Тимин Александр   Б21-515</a:t>
            </a:r>
            <a:endParaRPr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Кошельков Сергей Б21-515</a:t>
            </a:r>
            <a:endParaRPr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40102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Руководитель:</a:t>
            </a:r>
            <a:endParaRPr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Нестор Владимир Олегович</a:t>
            </a:r>
            <a:endParaRPr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4. </a:t>
            </a:r>
            <a:r>
              <a:rPr lang="ru-RU" sz="2720" b="1" dirty="0" smtClean="0">
                <a:latin typeface="Nunito"/>
                <a:ea typeface="Nunito"/>
                <a:cs typeface="Nunito"/>
                <a:sym typeface="Nunito"/>
              </a:rPr>
              <a:t>Атака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29437" y="894507"/>
            <a:ext cx="3405984" cy="3016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Пишем код шифровальщика на 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Python 3.9</a:t>
            </a:r>
            <a:endParaRPr lang="ru-RU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(библиотека </a:t>
            </a:r>
            <a:r>
              <a:rPr lang="en-US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pyAesCrypt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84" y="320421"/>
            <a:ext cx="3992193" cy="447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05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4. </a:t>
            </a:r>
            <a:r>
              <a:rPr lang="ru-RU" sz="2720" b="1" dirty="0" smtClean="0">
                <a:latin typeface="Nunito"/>
                <a:ea typeface="Nunito"/>
                <a:cs typeface="Nunito"/>
                <a:sym typeface="Nunito"/>
              </a:rPr>
              <a:t>Атака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29436" y="782223"/>
            <a:ext cx="3710785" cy="3016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Конвертируем скрипт в исполняемый файл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при помощи утилиты </a:t>
            </a:r>
            <a:r>
              <a:rPr lang="en-US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pyinstaller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не забываем «глушить» окно выполнения программы, чтобы скрыть выполнение скрипта)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096" y="2812035"/>
            <a:ext cx="2021172" cy="198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986" y="829656"/>
            <a:ext cx="4185751" cy="56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705" y="2809583"/>
            <a:ext cx="3187513" cy="1983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436" y="2807543"/>
            <a:ext cx="2012223" cy="198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99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4. </a:t>
            </a:r>
            <a:r>
              <a:rPr lang="ru-RU" sz="2720" b="1" dirty="0" smtClean="0">
                <a:latin typeface="Nunito"/>
                <a:ea typeface="Nunito"/>
                <a:cs typeface="Nunito"/>
                <a:sym typeface="Nunito"/>
              </a:rPr>
              <a:t>Атака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29437" y="782224"/>
            <a:ext cx="5584980" cy="1533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Создаем самораспаковывающийся архив 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WinRAR</a:t>
            </a:r>
            <a:r>
              <a:rPr lang="ru-RU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 скрытыми файлами: шифровальщик и настоящий установщик.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Специальным образом настраиваем архив.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99" y="2318733"/>
            <a:ext cx="2838067" cy="238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435" y="2319617"/>
            <a:ext cx="2065977" cy="2380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582" y="2315963"/>
            <a:ext cx="1704809" cy="869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582" y="3286421"/>
            <a:ext cx="1704809" cy="1413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502" y="1686128"/>
            <a:ext cx="2715889" cy="47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4417" y="1184682"/>
            <a:ext cx="2145974" cy="40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6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4. </a:t>
            </a:r>
            <a:r>
              <a:rPr lang="ru-RU" sz="2720" b="1" dirty="0" smtClean="0">
                <a:latin typeface="Nunito"/>
                <a:ea typeface="Nunito"/>
                <a:cs typeface="Nunito"/>
                <a:sym typeface="Nunito"/>
              </a:rPr>
              <a:t>Атака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29437" y="886539"/>
            <a:ext cx="3587567" cy="3996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Немного «</a:t>
            </a:r>
            <a:r>
              <a:rPr lang="ru-RU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фишинга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»:</a:t>
            </a:r>
          </a:p>
          <a:p>
            <a:pPr marL="0" indent="0">
              <a:buNone/>
            </a:pPr>
            <a:endParaRPr lang="ru-RU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Создаем сайт – клон корпоративного портала вымышленной компании, загружаем на него наш троян</a:t>
            </a:r>
          </a:p>
          <a:p>
            <a:pPr marL="0" indent="0">
              <a:buNone/>
            </a:pPr>
            <a:endParaRPr lang="ru-RU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Рассылаем на почтовые ящики электронные письма (якобы от имени начальника) с ссылкой на наш сайт</a:t>
            </a:r>
          </a:p>
          <a:p>
            <a:pPr marL="0" indent="0">
              <a:buNone/>
            </a:pP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714" y="514451"/>
            <a:ext cx="4214023" cy="2193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942" y="2798388"/>
            <a:ext cx="3724795" cy="1981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51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58602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Расследование 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инцидента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3415202"/>
            <a:ext cx="3448376" cy="1243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Загружаем утилиту 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Autopsy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с официального сайта </a:t>
            </a: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https://www.autopsy.com/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6617245" cy="2084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330" y="3574557"/>
            <a:ext cx="3177615" cy="1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инцидента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5754665" y="1017724"/>
            <a:ext cx="2411873" cy="3183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Создаем новое расследование и добавляем образ исследуемой системы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5241876" cy="329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19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43525"/>
            <a:ext cx="7689300" cy="528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Расследование 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инцидента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699" y="1089413"/>
            <a:ext cx="368961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Изучаем 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атакованные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”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файлы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635789"/>
            <a:ext cx="4698571" cy="3307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280971" y="1635789"/>
            <a:ext cx="2309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unito" panose="020B0604020202020204" charset="-52"/>
              </a:rPr>
              <a:t>CREATED </a:t>
            </a:r>
            <a:r>
              <a:rPr lang="en-US" dirty="0" err="1" smtClean="0">
                <a:latin typeface="Nunito" panose="020B0604020202020204" charset="-52"/>
              </a:rPr>
              <a:t>BYpyAesCrypt</a:t>
            </a:r>
            <a:r>
              <a:rPr lang="en-US" dirty="0" smtClean="0">
                <a:latin typeface="Nunito" panose="020B0604020202020204" charset="-52"/>
              </a:rPr>
              <a:t> 6.0.0</a:t>
            </a:r>
            <a:endParaRPr lang="ru-RU" dirty="0">
              <a:latin typeface="Nunito" panose="020B0604020202020204" charset="-52"/>
            </a:endParaRPr>
          </a:p>
          <a:p>
            <a:r>
              <a:rPr lang="ru-RU" dirty="0" smtClean="0">
                <a:latin typeface="Nunito" panose="020B0604020202020204" charset="-52"/>
              </a:rPr>
              <a:t>…</a:t>
            </a:r>
            <a:endParaRPr lang="en-US" dirty="0" smtClean="0">
              <a:latin typeface="Nunito" panose="020B0604020202020204" charset="-52"/>
            </a:endParaRPr>
          </a:p>
          <a:p>
            <a:r>
              <a:rPr lang="en-US" dirty="0" smtClean="0">
                <a:latin typeface="Nunito" panose="020B0604020202020204" charset="-52"/>
              </a:rPr>
              <a:t>What is it?</a:t>
            </a:r>
            <a:endParaRPr lang="ru-RU" dirty="0">
              <a:latin typeface="Nunito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593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20717"/>
            <a:ext cx="7689300" cy="64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инцидента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311700" y="773360"/>
            <a:ext cx="6097775" cy="602994"/>
          </a:xfrm>
        </p:spPr>
        <p:txBody>
          <a:bodyPr/>
          <a:lstStyle/>
          <a:p>
            <a:pPr marL="114300" indent="0">
              <a:buNone/>
            </a:pPr>
            <a:r>
              <a:rPr lang="ru-RU" dirty="0" smtClean="0">
                <a:solidFill>
                  <a:schemeClr val="tx1"/>
                </a:solidFill>
                <a:latin typeface="Nunito" panose="020B0604020202020204" charset="-52"/>
              </a:rPr>
              <a:t>Первые атакованные файлы</a:t>
            </a:r>
            <a:endParaRPr lang="ru-RU" dirty="0">
              <a:solidFill>
                <a:schemeClr val="tx1"/>
              </a:solidFill>
              <a:latin typeface="Nunito" panose="020B0604020202020204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458859"/>
            <a:ext cx="7310928" cy="74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3181004"/>
            <a:ext cx="6344535" cy="247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11700" y="2672532"/>
            <a:ext cx="42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Nunito" panose="020B0604020202020204" charset="-52"/>
              </a:rPr>
              <a:t>  Виновник?</a:t>
            </a:r>
            <a:endParaRPr lang="ru-RU" sz="1800" dirty="0">
              <a:latin typeface="Nunito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618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30313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инцидента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378720"/>
            <a:ext cx="7689300" cy="1699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Он не так 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прост, 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как кажется.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7449590" cy="219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283368"/>
            <a:ext cx="6897063" cy="158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10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инцидента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406187" y="3375413"/>
            <a:ext cx="768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Установщик 4121 чист.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7878274" cy="220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2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64716"/>
          <a:stretch/>
        </p:blipFill>
        <p:spPr>
          <a:xfrm>
            <a:off x="0" y="3328725"/>
            <a:ext cx="9144048" cy="18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9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 b="1" dirty="0">
                <a:latin typeface="Nunito"/>
                <a:ea typeface="Nunito"/>
                <a:cs typeface="Nunito"/>
                <a:sym typeface="Nunito"/>
              </a:rPr>
              <a:t>АКТУАЛЬНОСТЬ</a:t>
            </a:r>
            <a:endParaRPr sz="30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17600" cy="19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spcAft>
                <a:spcPts val="1200"/>
              </a:spcAft>
            </a:pPr>
            <a:r>
              <a:rPr lang="ru-RU" sz="17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Наглядное представление способов расследования инцидентов ИБ</a:t>
            </a:r>
          </a:p>
          <a:p>
            <a:pPr marL="285750" indent="-285750" algn="just">
              <a:spcAft>
                <a:spcPts val="1200"/>
              </a:spcAft>
            </a:pPr>
            <a:r>
              <a:rPr lang="ru-RU" sz="17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Пример </a:t>
            </a:r>
            <a:r>
              <a:rPr lang="ru-RU" sz="17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атаки на современную версию </a:t>
            </a:r>
            <a:r>
              <a:rPr lang="ru-RU" sz="17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ОС</a:t>
            </a:r>
          </a:p>
          <a:p>
            <a:pPr marL="285750" indent="-285750" algn="just">
              <a:spcAft>
                <a:spcPts val="1200"/>
              </a:spcAft>
            </a:pPr>
            <a:r>
              <a:rPr lang="ru-RU" sz="17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Уникальность на фоне существующих аналогов</a:t>
            </a:r>
            <a:endParaRPr lang="ru-RU"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инцидента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3194109"/>
            <a:ext cx="768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 вот 412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уже не внушает доверия.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Изучим детальнее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03746"/>
            <a:ext cx="7484347" cy="1895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66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инцидента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838903" y="1017725"/>
            <a:ext cx="4196776" cy="48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pyAesCrypt</a:t>
            </a:r>
            <a:r>
              <a:rPr lang="ru-RU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установщике. Что это?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3361666" cy="3899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9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инцидента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699" y="1017725"/>
            <a:ext cx="1938803" cy="2529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Находим информацию об этой библиотеке 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Python.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Похоже, это источник нашей беды.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868" y="1017725"/>
            <a:ext cx="6119482" cy="3041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93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r="90570"/>
          <a:stretch/>
        </p:blipFill>
        <p:spPr>
          <a:xfrm>
            <a:off x="6" y="0"/>
            <a:ext cx="8622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11841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РЕЗУЛЬТАТЫ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1184100" y="1152475"/>
            <a:ext cx="768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Выполнены все 5 поставленных задач.</a:t>
            </a:r>
          </a:p>
          <a:p>
            <a:pPr marL="0" indent="0">
              <a:buNone/>
            </a:pPr>
            <a:endParaRPr lang="ru-RU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Задел для дальнейшего продолжения работы над проектом:</a:t>
            </a: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Расширение списка практикуемых атак.</a:t>
            </a: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Более детальная настройка сети и политик безопасности.</a:t>
            </a: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Совершенствование в расследовании инцидентов ИБ.</a:t>
            </a:r>
          </a:p>
          <a:p>
            <a:pPr marL="285750" indent="-285750"/>
            <a:endParaRPr lang="ru-RU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indent="-285750"/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t="64716"/>
          <a:stretch/>
        </p:blipFill>
        <p:spPr>
          <a:xfrm>
            <a:off x="0" y="3328725"/>
            <a:ext cx="9144048" cy="18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009" y="286392"/>
            <a:ext cx="1476581" cy="13336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9503" y="2219788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unito" panose="020B0604020202020204" charset="-52"/>
              </a:rPr>
              <a:t>Case Autopsy</a:t>
            </a:r>
            <a:endParaRPr lang="ru-RU" dirty="0" smtClean="0">
              <a:latin typeface="Nunito" panose="020B0604020202020204" charset="-52"/>
            </a:endParaRPr>
          </a:p>
        </p:txBody>
      </p:sp>
      <p:pic>
        <p:nvPicPr>
          <p:cNvPr id="1026" name="Picture 2" descr="http://qrcoder.ru/code/?http%3A%2F%2F18.169.31.13%2Fcorporation%2F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00" y="1673718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39123" y="1793792"/>
            <a:ext cx="19021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unito" panose="020B0604020202020204" charset="-52"/>
              </a:rPr>
              <a:t>Сайт </a:t>
            </a:r>
            <a:r>
              <a:rPr lang="ru-RU" dirty="0" smtClean="0">
                <a:latin typeface="Nunito" panose="020B0604020202020204" charset="-52"/>
              </a:rPr>
              <a:t>– клон</a:t>
            </a:r>
          </a:p>
          <a:p>
            <a:r>
              <a:rPr lang="ru-RU" dirty="0" smtClean="0">
                <a:latin typeface="Nunito" panose="020B0604020202020204" charset="-52"/>
              </a:rPr>
              <a:t>(по умолчанию выключен, если что, обращайтесь – включим:</a:t>
            </a:r>
            <a:r>
              <a:rPr lang="en-US" dirty="0" smtClean="0">
                <a:latin typeface="Nunito" panose="020B0604020202020204" charset="-52"/>
              </a:rPr>
              <a:t>D</a:t>
            </a:r>
            <a:r>
              <a:rPr lang="ru-RU" dirty="0" smtClean="0">
                <a:latin typeface="Nunito" panose="020B0604020202020204" charset="-52"/>
              </a:rPr>
              <a:t>)</a:t>
            </a:r>
            <a:endParaRPr lang="ru-RU" dirty="0">
              <a:latin typeface="Nunito" panose="020B0604020202020204" charset="-52"/>
            </a:endParaRPr>
          </a:p>
        </p:txBody>
      </p:sp>
      <p:pic>
        <p:nvPicPr>
          <p:cNvPr id="1028" name="Picture 4" descr="http://qrcoder.ru/code/?https%3A%2F%2Fgithub.com%2FKATEHOK%2FProject-practice&amp;4&amp;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00" y="260174"/>
            <a:ext cx="1386122" cy="13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9123" y="611325"/>
            <a:ext cx="1784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Nunito" panose="020B0604020202020204" charset="-52"/>
              </a:rPr>
              <a:t>Репозиторий</a:t>
            </a:r>
            <a:r>
              <a:rPr lang="ru-RU" dirty="0" smtClean="0">
                <a:latin typeface="Nunito" panose="020B0604020202020204" charset="-52"/>
              </a:rPr>
              <a:t> с материалами проекта на </a:t>
            </a:r>
            <a:r>
              <a:rPr lang="en-US" dirty="0" err="1" smtClean="0">
                <a:latin typeface="Nunito" panose="020B0604020202020204" charset="-52"/>
              </a:rPr>
              <a:t>GitHub</a:t>
            </a:r>
            <a:endParaRPr lang="ru-RU" dirty="0">
              <a:latin typeface="Nunito" panose="020B0604020202020204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9945" y="2221383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unito" panose="020B0604020202020204" charset="-52"/>
              </a:rPr>
              <a:t>Feedback (telegram)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11" y="275807"/>
            <a:ext cx="1409700" cy="14097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297" y="275808"/>
            <a:ext cx="1409700" cy="140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52231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77451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Аналоги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225685" y="940340"/>
            <a:ext cx="5473430" cy="3774332"/>
          </a:xfrm>
        </p:spPr>
        <p:txBody>
          <a:bodyPr>
            <a:normAutofit/>
          </a:bodyPr>
          <a:lstStyle/>
          <a:p>
            <a:pPr>
              <a:lnSpc>
                <a:spcPct val="400000"/>
              </a:lnSpc>
            </a:pPr>
            <a:r>
              <a:rPr lang="en-US" dirty="0" smtClean="0"/>
              <a:t>Anti-Malware (</a:t>
            </a:r>
            <a:r>
              <a:rPr lang="en-US" dirty="0" smtClean="0"/>
              <a:t>Y</a:t>
            </a:r>
            <a:r>
              <a:rPr lang="en-US" dirty="0" smtClean="0"/>
              <a:t>ouTube)</a:t>
            </a:r>
          </a:p>
          <a:p>
            <a:pPr>
              <a:lnSpc>
                <a:spcPct val="400000"/>
              </a:lnSpc>
            </a:pPr>
            <a:r>
              <a:rPr lang="ru-RU" dirty="0" smtClean="0"/>
              <a:t>Полосатый ИНФОБЕЗ (</a:t>
            </a:r>
            <a:r>
              <a:rPr lang="en-US" dirty="0" smtClean="0"/>
              <a:t>Y</a:t>
            </a:r>
            <a:r>
              <a:rPr lang="en-US" dirty="0" smtClean="0"/>
              <a:t>ouTube)</a:t>
            </a:r>
            <a:endParaRPr lang="en-US" dirty="0"/>
          </a:p>
          <a:p>
            <a:pPr>
              <a:lnSpc>
                <a:spcPct val="400000"/>
              </a:lnSpc>
            </a:pPr>
            <a:r>
              <a:rPr lang="en-US" dirty="0" smtClean="0"/>
              <a:t>BIS TV (</a:t>
            </a:r>
            <a:r>
              <a:rPr lang="en-US" dirty="0" smtClean="0"/>
              <a:t>Y</a:t>
            </a:r>
            <a:r>
              <a:rPr lang="en-US" dirty="0" smtClean="0"/>
              <a:t>ouTube)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35" y="1366484"/>
            <a:ext cx="843500" cy="843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3" y="2467639"/>
            <a:ext cx="843752" cy="8437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3" y="3554392"/>
            <a:ext cx="843752" cy="8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l="72191"/>
          <a:stretch/>
        </p:blipFill>
        <p:spPr>
          <a:xfrm>
            <a:off x="6601175" y="0"/>
            <a:ext cx="2542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9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20" b="1" dirty="0">
                <a:latin typeface="Nunito"/>
                <a:ea typeface="Nunito"/>
                <a:cs typeface="Nunito"/>
                <a:sym typeface="Nunito"/>
              </a:rPr>
              <a:t>ЦЕЛЬ ПРОЕКТА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9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Создать образ, по которому будет возможно обучение расследованию инцидентов информационной безопасности.</a:t>
            </a:r>
            <a:endParaRPr sz="20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r="72039"/>
          <a:stretch/>
        </p:blipFill>
        <p:spPr>
          <a:xfrm>
            <a:off x="0" y="0"/>
            <a:ext cx="2556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2855400" y="445025"/>
            <a:ext cx="59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20" b="1" dirty="0">
                <a:latin typeface="Nunito"/>
                <a:ea typeface="Nunito"/>
                <a:cs typeface="Nunito"/>
                <a:sym typeface="Nunito"/>
              </a:rPr>
              <a:t>ЗАДАЧИ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669600" y="1260826"/>
            <a:ext cx="5183700" cy="493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Проектирование и настройка локальной сети.</a:t>
            </a:r>
            <a:endParaRPr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997875" y="1237385"/>
            <a:ext cx="84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latin typeface="Nunito"/>
                <a:ea typeface="Nunito"/>
                <a:cs typeface="Nunito"/>
                <a:sym typeface="Nunito"/>
              </a:rPr>
              <a:t>01</a:t>
            </a:r>
            <a:endParaRPr sz="22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2997875" y="1997641"/>
            <a:ext cx="84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02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669600" y="2693157"/>
            <a:ext cx="5183700" cy="648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Изучение методов совершения инцидентов ИБ.</a:t>
            </a:r>
            <a:endParaRPr lang="ru"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Проектирование собственной атаки.</a:t>
            </a:r>
            <a:endParaRPr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669600" y="3537757"/>
            <a:ext cx="5183700" cy="47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523"/>
              <a:buNone/>
            </a:pPr>
            <a:r>
              <a:rPr lang="ru-RU" sz="14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Совершение атаки </a:t>
            </a:r>
            <a:r>
              <a:rPr lang="ru-RU" sz="14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согласно построенной </a:t>
            </a:r>
            <a:r>
              <a:rPr lang="ru-RU" sz="14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схеме.</a:t>
            </a:r>
            <a:endParaRPr lang="ru-RU" sz="9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997875" y="2755813"/>
            <a:ext cx="84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03</a:t>
            </a:r>
            <a:endParaRPr dirty="0"/>
          </a:p>
        </p:txBody>
      </p:sp>
      <p:sp>
        <p:nvSpPr>
          <p:cNvPr id="84" name="Google Shape;84;p16"/>
          <p:cNvSpPr txBox="1"/>
          <p:nvPr/>
        </p:nvSpPr>
        <p:spPr>
          <a:xfrm>
            <a:off x="2997875" y="3513985"/>
            <a:ext cx="84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04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669600" y="1952709"/>
            <a:ext cx="5183700" cy="613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Изучение политик логирования в ОС семейства </a:t>
            </a:r>
            <a:r>
              <a:rPr lang="en-US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Windows</a:t>
            </a:r>
            <a:r>
              <a:rPr lang="ru-RU" sz="13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lang="ru-RU" sz="1300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-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Настройка политик </a:t>
            </a:r>
            <a:r>
              <a:rPr lang="ru-RU" sz="1300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логирования</a:t>
            </a:r>
            <a:r>
              <a:rPr lang="ru-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на тестируемой </a:t>
            </a:r>
            <a:r>
              <a:rPr lang="ru-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машине.</a:t>
            </a:r>
            <a:endParaRPr sz="964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7875" y="4272157"/>
            <a:ext cx="524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" sz="22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05</a:t>
            </a:r>
            <a:endParaRPr lang="ru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3669600" y="4333711"/>
            <a:ext cx="4079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Непосредственно расследование </a:t>
            </a:r>
            <a:r>
              <a:rPr lang="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инцидента.</a:t>
            </a:r>
            <a:endParaRPr lang="ru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56957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1. Локальная сеть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159126" cy="3416400"/>
          </a:xfrm>
        </p:spPr>
        <p:txBody>
          <a:bodyPr/>
          <a:lstStyle/>
          <a:p>
            <a:pPr marL="114300" indent="0">
              <a:buNone/>
            </a:pPr>
            <a:r>
              <a:rPr lang="ru-RU" dirty="0">
                <a:solidFill>
                  <a:schemeClr val="tx1"/>
                </a:solidFill>
                <a:latin typeface="Nunito" panose="020B0604020202020204" charset="-52"/>
              </a:rPr>
              <a:t>Спроектирована и реализована локальная сеть с использованием технологии </a:t>
            </a:r>
            <a:r>
              <a:rPr lang="en-US" dirty="0">
                <a:solidFill>
                  <a:schemeClr val="tx1"/>
                </a:solidFill>
                <a:latin typeface="Nunito" panose="020B0604020202020204" charset="-52"/>
              </a:rPr>
              <a:t>VPN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Nunito" panose="020B0604020202020204" charset="-52"/>
              </a:rPr>
              <a:t>(Virtual Private Network)</a:t>
            </a:r>
            <a:endParaRPr lang="ru-RU" dirty="0">
              <a:solidFill>
                <a:schemeClr val="tx1"/>
              </a:solidFill>
              <a:latin typeface="Nunito" panose="020B0604020202020204" charset="-52"/>
            </a:endParaRP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51" y="1152475"/>
            <a:ext cx="4851224" cy="35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1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2. Настройка политик логирования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2533728"/>
            <a:ext cx="2774227" cy="2314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Включаем необходимые политики.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Настраиваем события аудита.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03586"/>
            <a:ext cx="2774227" cy="134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421" y="1103586"/>
            <a:ext cx="4544679" cy="358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79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Построение атаки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557297" y="1145055"/>
            <a:ext cx="7233580" cy="1091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Рассмотрена общая схема построения атаки (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Cyber </a:t>
            </a:r>
            <a:r>
              <a:rPr lang="en-US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KillChain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0" y="1553788"/>
            <a:ext cx="6957087" cy="33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9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Построение атаки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413038" y="824014"/>
            <a:ext cx="3167643" cy="3592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Определена цель атаки: шифрование файлов на компьютерах вымышленной компании «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Corporation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»</a:t>
            </a:r>
          </a:p>
          <a:p>
            <a:pPr marL="285750" indent="-285750"/>
            <a:endParaRPr lang="ru-RU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Построена схема атаки на основании изученного материала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02" y="824013"/>
            <a:ext cx="4260094" cy="37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464</Words>
  <Application>Microsoft Office PowerPoint</Application>
  <PresentationFormat>Экран (16:9)</PresentationFormat>
  <Paragraphs>90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7" baseType="lpstr">
      <vt:lpstr>Nunito</vt:lpstr>
      <vt:lpstr>Arial</vt:lpstr>
      <vt:lpstr>Simple Light</vt:lpstr>
      <vt:lpstr>Тема № 45. Создание образа для обучения расследованию инцидентов ИБ</vt:lpstr>
      <vt:lpstr>АКТУАЛЬНОСТЬ</vt:lpstr>
      <vt:lpstr>Аналоги</vt:lpstr>
      <vt:lpstr>ЦЕЛЬ ПРОЕКТА</vt:lpstr>
      <vt:lpstr>ЗАДАЧИ</vt:lpstr>
      <vt:lpstr>1. Локальная сеть</vt:lpstr>
      <vt:lpstr>2. Настройка политик логирования</vt:lpstr>
      <vt:lpstr>3. Построение атаки</vt:lpstr>
      <vt:lpstr>3. Построение атаки</vt:lpstr>
      <vt:lpstr>4. Атака</vt:lpstr>
      <vt:lpstr>4. Атака</vt:lpstr>
      <vt:lpstr>4. Атака</vt:lpstr>
      <vt:lpstr>4. Атака</vt:lpstr>
      <vt:lpstr>5. Расследование инцидента </vt:lpstr>
      <vt:lpstr>5. Расследование инцидента </vt:lpstr>
      <vt:lpstr>5. Расследование инцидента </vt:lpstr>
      <vt:lpstr>5. Расследование инцидента </vt:lpstr>
      <vt:lpstr>5. Расследование инцидента</vt:lpstr>
      <vt:lpstr>5. Расследование инцидента </vt:lpstr>
      <vt:lpstr>5. Расследование инцидента </vt:lpstr>
      <vt:lpstr>5. Расследование инцидента </vt:lpstr>
      <vt:lpstr>5. Расследование инцидента</vt:lpstr>
      <vt:lpstr>РЕЗУЛЬТАТЫ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№ 45. Создание образа для обучения расследованию инцидентов ИБ</dc:title>
  <cp:lastModifiedBy>Владелец</cp:lastModifiedBy>
  <cp:revision>44</cp:revision>
  <dcterms:modified xsi:type="dcterms:W3CDTF">2021-12-11T10:04:22Z</dcterms:modified>
</cp:coreProperties>
</file>